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7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11E9-DA32-497D-8692-742BF8E9FA59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5C0D-1326-42D4-B573-5C123AD5E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6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11E9-DA32-497D-8692-742BF8E9FA59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5C0D-1326-42D4-B573-5C123AD5E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2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11E9-DA32-497D-8692-742BF8E9FA59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5C0D-1326-42D4-B573-5C123AD5E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66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 Business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3729485" y="3120066"/>
            <a:ext cx="4733028" cy="617868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buNone/>
              <a:defRPr sz="5000" spc="-150">
                <a:solidFill>
                  <a:srgbClr val="281870"/>
                </a:solidFill>
                <a:latin typeface="Poppins SemiBold" panose="00000700000000000000" pitchFamily="2" charset="0"/>
                <a:ea typeface="Inter Medium" panose="020B05020300000000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96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11E9-DA32-497D-8692-742BF8E9FA59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5C0D-1326-42D4-B573-5C123AD5E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9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11E9-DA32-497D-8692-742BF8E9FA59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5C0D-1326-42D4-B573-5C123AD5E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5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11E9-DA32-497D-8692-742BF8E9FA59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5C0D-1326-42D4-B573-5C123AD5E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9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11E9-DA32-497D-8692-742BF8E9FA59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5C0D-1326-42D4-B573-5C123AD5E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7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11E9-DA32-497D-8692-742BF8E9FA59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5C0D-1326-42D4-B573-5C123AD5E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9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11E9-DA32-497D-8692-742BF8E9FA59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5C0D-1326-42D4-B573-5C123AD5E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2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11E9-DA32-497D-8692-742BF8E9FA59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5C0D-1326-42D4-B573-5C123AD5E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0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11E9-DA32-497D-8692-742BF8E9FA59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5C0D-1326-42D4-B573-5C123AD5E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7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11E9-DA32-497D-8692-742BF8E9FA59}" type="datetimeFigureOut">
              <a:rPr lang="en-US" smtClean="0"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65C0D-1326-42D4-B573-5C123AD5E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8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09" y="297454"/>
            <a:ext cx="11171103" cy="62245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Outline</a:t>
            </a:r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en-US" dirty="0"/>
              <a:t>Introduction to ECR ion source principles</a:t>
            </a:r>
          </a:p>
          <a:p>
            <a:pPr lvl="2"/>
            <a:r>
              <a:rPr lang="en-US" dirty="0"/>
              <a:t>ECR ion source for 50 </a:t>
            </a:r>
            <a:r>
              <a:rPr lang="en-US" dirty="0" err="1"/>
              <a:t>KeV</a:t>
            </a:r>
            <a:r>
              <a:rPr lang="en-US" dirty="0"/>
              <a:t> KACST ion beam line</a:t>
            </a:r>
          </a:p>
          <a:p>
            <a:pPr lvl="2"/>
            <a:r>
              <a:rPr lang="en-US" dirty="0"/>
              <a:t>Modelling results</a:t>
            </a:r>
          </a:p>
          <a:p>
            <a:pPr lvl="2"/>
            <a:r>
              <a:rPr lang="en-US" dirty="0"/>
              <a:t>Commissioning at different beam energies</a:t>
            </a:r>
          </a:p>
          <a:p>
            <a:pPr lvl="2"/>
            <a:r>
              <a:rPr lang="en-US" dirty="0"/>
              <a:t>Conclusion and future work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5" y="-45553"/>
            <a:ext cx="12304889" cy="694910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2812" y="1971684"/>
            <a:ext cx="9716879" cy="346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cs typeface="KacstArt" panose="02000000000000000000" pitchFamily="2" charset="-78"/>
              </a:rPr>
              <a:t>M</a:t>
            </a:r>
            <a:r>
              <a:rPr lang="en-US" sz="3600" dirty="0">
                <a:solidFill>
                  <a:schemeClr val="bg1"/>
                </a:solidFill>
                <a:cs typeface="KacstArt" panose="02000000000000000000" pitchFamily="2" charset="-78"/>
              </a:rPr>
              <a:t>ODELING</a:t>
            </a:r>
            <a:r>
              <a:rPr lang="en-US" dirty="0">
                <a:solidFill>
                  <a:schemeClr val="bg1"/>
                </a:solidFill>
                <a:cs typeface="KacstArt" panose="02000000000000000000" pitchFamily="2" charset="-78"/>
              </a:rPr>
              <a:t> O</a:t>
            </a:r>
            <a:r>
              <a:rPr lang="en-US" sz="3600" dirty="0">
                <a:solidFill>
                  <a:schemeClr val="bg1"/>
                </a:solidFill>
                <a:cs typeface="KacstArt" panose="02000000000000000000" pitchFamily="2" charset="-78"/>
              </a:rPr>
              <a:t>F</a:t>
            </a:r>
            <a:r>
              <a:rPr lang="en-US" dirty="0">
                <a:solidFill>
                  <a:schemeClr val="bg1"/>
                </a:solidFill>
                <a:cs typeface="KacstArt" panose="02000000000000000000" pitchFamily="2" charset="-78"/>
              </a:rPr>
              <a:t> C</a:t>
            </a:r>
            <a:r>
              <a:rPr lang="en-US" sz="3600" dirty="0">
                <a:solidFill>
                  <a:schemeClr val="bg1"/>
                </a:solidFill>
                <a:cs typeface="KacstArt" panose="02000000000000000000" pitchFamily="2" charset="-78"/>
              </a:rPr>
              <a:t>OMPACT</a:t>
            </a:r>
            <a:r>
              <a:rPr lang="en-US" dirty="0">
                <a:solidFill>
                  <a:schemeClr val="bg1"/>
                </a:solidFill>
                <a:cs typeface="KacstArt" panose="02000000000000000000" pitchFamily="2" charset="-78"/>
              </a:rPr>
              <a:t> E</a:t>
            </a:r>
            <a:r>
              <a:rPr lang="en-US" sz="3600" dirty="0">
                <a:solidFill>
                  <a:schemeClr val="bg1"/>
                </a:solidFill>
                <a:cs typeface="KacstArt" panose="02000000000000000000" pitchFamily="2" charset="-78"/>
              </a:rPr>
              <a:t>CR</a:t>
            </a:r>
            <a:r>
              <a:rPr lang="en-US" dirty="0">
                <a:solidFill>
                  <a:schemeClr val="bg1"/>
                </a:solidFill>
                <a:cs typeface="KacstArt" panose="02000000000000000000" pitchFamily="2" charset="-78"/>
              </a:rPr>
              <a:t> I</a:t>
            </a:r>
            <a:r>
              <a:rPr lang="en-US" sz="3600" dirty="0">
                <a:solidFill>
                  <a:schemeClr val="bg1"/>
                </a:solidFill>
                <a:cs typeface="KacstArt" panose="02000000000000000000" pitchFamily="2" charset="-78"/>
              </a:rPr>
              <a:t>ON</a:t>
            </a:r>
            <a:r>
              <a:rPr lang="en-US" dirty="0">
                <a:solidFill>
                  <a:schemeClr val="bg1"/>
                </a:solidFill>
                <a:cs typeface="KacstArt" panose="02000000000000000000" pitchFamily="2" charset="-78"/>
              </a:rPr>
              <a:t> S</a:t>
            </a:r>
            <a:r>
              <a:rPr lang="en-US" sz="3600" dirty="0">
                <a:solidFill>
                  <a:schemeClr val="bg1"/>
                </a:solidFill>
                <a:cs typeface="KacstArt" panose="02000000000000000000" pitchFamily="2" charset="-78"/>
              </a:rPr>
              <a:t>OURCE</a:t>
            </a:r>
            <a:r>
              <a:rPr lang="en-US" dirty="0">
                <a:solidFill>
                  <a:schemeClr val="bg1"/>
                </a:solidFill>
                <a:cs typeface="KacstArt" panose="02000000000000000000" pitchFamily="2" charset="-78"/>
              </a:rPr>
              <a:t> F</a:t>
            </a:r>
            <a:r>
              <a:rPr lang="en-US" sz="3600" dirty="0">
                <a:solidFill>
                  <a:schemeClr val="bg1"/>
                </a:solidFill>
                <a:cs typeface="KacstArt" panose="02000000000000000000" pitchFamily="2" charset="-78"/>
              </a:rPr>
              <a:t>OR</a:t>
            </a:r>
            <a:r>
              <a:rPr lang="en-US" dirty="0">
                <a:solidFill>
                  <a:schemeClr val="bg1"/>
                </a:solidFill>
                <a:cs typeface="KacstArt" panose="02000000000000000000" pitchFamily="2" charset="-78"/>
              </a:rPr>
              <a:t> E</a:t>
            </a:r>
            <a:r>
              <a:rPr lang="en-US" sz="3600" dirty="0">
                <a:solidFill>
                  <a:schemeClr val="bg1"/>
                </a:solidFill>
                <a:cs typeface="KacstArt" panose="02000000000000000000" pitchFamily="2" charset="-78"/>
              </a:rPr>
              <a:t>LECTROSTATIC</a:t>
            </a:r>
            <a:r>
              <a:rPr lang="en-US" dirty="0">
                <a:solidFill>
                  <a:schemeClr val="bg1"/>
                </a:solidFill>
                <a:cs typeface="KacstArt" panose="02000000000000000000" pitchFamily="2" charset="-78"/>
              </a:rPr>
              <a:t> S</a:t>
            </a:r>
            <a:r>
              <a:rPr lang="en-US" sz="3600" dirty="0">
                <a:solidFill>
                  <a:schemeClr val="bg1"/>
                </a:solidFill>
                <a:cs typeface="KacstArt" panose="02000000000000000000" pitchFamily="2" charset="-78"/>
              </a:rPr>
              <a:t>TORAGE</a:t>
            </a:r>
            <a:r>
              <a:rPr lang="en-US" dirty="0">
                <a:solidFill>
                  <a:schemeClr val="bg1"/>
                </a:solidFill>
                <a:cs typeface="KacstArt" panose="02000000000000000000" pitchFamily="2" charset="-78"/>
              </a:rPr>
              <a:t> R</a:t>
            </a:r>
            <a:r>
              <a:rPr lang="en-US" sz="3600" dirty="0">
                <a:solidFill>
                  <a:schemeClr val="bg1"/>
                </a:solidFill>
                <a:cs typeface="KacstArt" panose="02000000000000000000" pitchFamily="2" charset="-78"/>
              </a:rPr>
              <a:t>ING</a:t>
            </a:r>
            <a:r>
              <a:rPr lang="en-US" dirty="0">
                <a:solidFill>
                  <a:schemeClr val="bg1"/>
                </a:solidFill>
                <a:cs typeface="KacstArt" panose="02000000000000000000" pitchFamily="2" charset="-78"/>
              </a:rPr>
              <a:t> A</a:t>
            </a:r>
            <a:r>
              <a:rPr lang="en-US" sz="3600" dirty="0">
                <a:solidFill>
                  <a:schemeClr val="bg1"/>
                </a:solidFill>
                <a:cs typeface="KacstArt" panose="02000000000000000000" pitchFamily="2" charset="-78"/>
              </a:rPr>
              <a:t>T </a:t>
            </a:r>
            <a:r>
              <a:rPr lang="en-US" dirty="0">
                <a:solidFill>
                  <a:schemeClr val="bg1"/>
                </a:solidFill>
                <a:cs typeface="KacstArt" panose="02000000000000000000" pitchFamily="2" charset="-78"/>
              </a:rPr>
              <a:t>K</a:t>
            </a:r>
            <a:r>
              <a:rPr lang="en-US" sz="3600" dirty="0">
                <a:solidFill>
                  <a:schemeClr val="bg1"/>
                </a:solidFill>
                <a:cs typeface="KacstArt" panose="02000000000000000000" pitchFamily="2" charset="-78"/>
              </a:rPr>
              <a:t>ACST</a:t>
            </a:r>
            <a:br>
              <a:rPr lang="en-US" dirty="0">
                <a:solidFill>
                  <a:schemeClr val="bg1"/>
                </a:solidFill>
                <a:cs typeface="KacstArt" panose="02000000000000000000" pitchFamily="2" charset="-78"/>
              </a:rPr>
            </a:br>
            <a:br>
              <a:rPr lang="en-US" dirty="0">
                <a:solidFill>
                  <a:schemeClr val="bg1"/>
                </a:solidFill>
                <a:cs typeface="KacstArt" panose="02000000000000000000" pitchFamily="2" charset="-78"/>
              </a:rPr>
            </a:br>
            <a:br>
              <a:rPr lang="en-US" sz="3600" dirty="0">
                <a:solidFill>
                  <a:schemeClr val="bg1"/>
                </a:solidFill>
                <a:cs typeface="KacstArt" panose="02000000000000000000" pitchFamily="2" charset="-78"/>
              </a:rPr>
            </a:br>
            <a:r>
              <a:rPr lang="en-US" sz="3200" dirty="0">
                <a:solidFill>
                  <a:srgbClr val="FFFF00"/>
                </a:solidFill>
                <a:cs typeface="KacstArt" panose="02000000000000000000" pitchFamily="2" charset="-78"/>
              </a:rPr>
              <a:t>Aljazi Alsubaie 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cs typeface="KacstArt" panose="02000000000000000000" pitchFamily="2" charset="-78"/>
              </a:rPr>
              <a:t>Princess Nourah University 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cs typeface="KacstArt" panose="02000000000000000000" pitchFamily="2" charset="-78"/>
              </a:rPr>
              <a:t>Physics Bachelor Graduate  </a:t>
            </a:r>
          </a:p>
        </p:txBody>
      </p:sp>
    </p:spTree>
    <p:extLst>
      <p:ext uri="{BB962C8B-B14F-4D97-AF65-F5344CB8AC3E}">
        <p14:creationId xmlns:p14="http://schemas.microsoft.com/office/powerpoint/2010/main" val="368332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78" y="-101853"/>
            <a:ext cx="12389556" cy="7061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A1ED15-008F-E11A-B175-47A794A50B0E}"/>
              </a:ext>
            </a:extLst>
          </p:cNvPr>
          <p:cNvSpPr txBox="1"/>
          <p:nvPr/>
        </p:nvSpPr>
        <p:spPr>
          <a:xfrm flipH="1">
            <a:off x="999874" y="1656333"/>
            <a:ext cx="285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2124B-7892-4235-3D46-76536BE8D482}"/>
              </a:ext>
            </a:extLst>
          </p:cNvPr>
          <p:cNvSpPr txBox="1"/>
          <p:nvPr/>
        </p:nvSpPr>
        <p:spPr>
          <a:xfrm>
            <a:off x="1278835" y="2625830"/>
            <a:ext cx="9113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ECR ion source is tested and operated at different beam energies.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ions beam injector system is commissioned and ready to deliver a low energy beam to the magnetic analyzer.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magnetic analyzer system is mounted and under operating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next step is to use the mass analyzer to separate the 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Further more bench mark tests will be don with this new ion source.</a:t>
            </a:r>
          </a:p>
        </p:txBody>
      </p:sp>
    </p:spTree>
    <p:extLst>
      <p:ext uri="{BB962C8B-B14F-4D97-AF65-F5344CB8AC3E}">
        <p14:creationId xmlns:p14="http://schemas.microsoft.com/office/powerpoint/2010/main" val="123407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82" y="-98778"/>
            <a:ext cx="12378763" cy="7055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B2124B-7892-4235-3D46-76536BE8D482}"/>
              </a:ext>
            </a:extLst>
          </p:cNvPr>
          <p:cNvSpPr txBox="1"/>
          <p:nvPr/>
        </p:nvSpPr>
        <p:spPr>
          <a:xfrm>
            <a:off x="1278835" y="2276066"/>
            <a:ext cx="9113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FF00"/>
                </a:solidFill>
                <a:latin typeface="Imprint MT Shadow" panose="04020605060303030202" pitchFamily="82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58781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61" y="-101998"/>
            <a:ext cx="12390062" cy="7061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9485" y="1520328"/>
            <a:ext cx="9705860" cy="3955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Outline</a:t>
            </a:r>
          </a:p>
          <a:p>
            <a:endParaRPr 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ELASR Facility at KACST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KACST ECR Ion Source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Injection Beamline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Commissioning Results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Conclusion </a:t>
            </a:r>
          </a:p>
          <a:p>
            <a:pPr lvl="2"/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792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61" y="-105834"/>
            <a:ext cx="12403522" cy="7069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5482" y="1558754"/>
            <a:ext cx="562256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EL</a:t>
            </a:r>
            <a:r>
              <a:rPr lang="en-US" sz="25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ectrost</a:t>
            </a:r>
            <a:r>
              <a:rPr lang="en-US" sz="2500" u="sng" dirty="0" err="1">
                <a:solidFill>
                  <a:srgbClr val="FFFF00"/>
                </a:solidFill>
                <a:cs typeface="Times New Roman" panose="02020603050405020304" pitchFamily="18" charset="0"/>
              </a:rPr>
              <a:t>A</a:t>
            </a:r>
            <a:r>
              <a:rPr lang="en-US" sz="25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tic</a:t>
            </a:r>
            <a:r>
              <a:rPr lang="en-US" sz="25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2500" u="sng" dirty="0">
                <a:solidFill>
                  <a:srgbClr val="FFFF00"/>
                </a:solidFill>
                <a:cs typeface="Times New Roman" panose="02020603050405020304" pitchFamily="18" charset="0"/>
              </a:rPr>
              <a:t>S</a:t>
            </a:r>
            <a:r>
              <a:rPr lang="en-US" sz="2500" dirty="0">
                <a:solidFill>
                  <a:srgbClr val="FFFF00"/>
                </a:solidFill>
                <a:cs typeface="Times New Roman" panose="02020603050405020304" pitchFamily="18" charset="0"/>
              </a:rPr>
              <a:t>torage </a:t>
            </a:r>
            <a:r>
              <a:rPr lang="en-US" sz="2500" u="sng" dirty="0">
                <a:solidFill>
                  <a:srgbClr val="FFFF00"/>
                </a:solidFill>
                <a:cs typeface="Times New Roman" panose="02020603050405020304" pitchFamily="18" charset="0"/>
              </a:rPr>
              <a:t>R</a:t>
            </a:r>
            <a:r>
              <a:rPr lang="en-US" sz="2500" dirty="0">
                <a:solidFill>
                  <a:srgbClr val="FFFF00"/>
                </a:solidFill>
                <a:cs typeface="Times New Roman" panose="02020603050405020304" pitchFamily="18" charset="0"/>
              </a:rPr>
              <a:t>ing (</a:t>
            </a:r>
            <a:r>
              <a:rPr lang="en-US" sz="2500" dirty="0">
                <a:solidFill>
                  <a:schemeClr val="bg1"/>
                </a:solidFill>
                <a:cs typeface="Times New Roman" panose="02020603050405020304" pitchFamily="18" charset="0"/>
              </a:rPr>
              <a:t>ELASR</a:t>
            </a:r>
            <a:r>
              <a:rPr lang="en-US" sz="2500" dirty="0">
                <a:solidFill>
                  <a:srgbClr val="FFFF00"/>
                </a:solidFill>
                <a:cs typeface="Times New Roman" panose="02020603050405020304" pitchFamily="18" charset="0"/>
              </a:rPr>
              <a:t>) Facility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286" y="2187422"/>
            <a:ext cx="5876147" cy="34432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60953" y="2607327"/>
            <a:ext cx="493555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The ESR is the core machine for ELASR Facility at KACST.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ESR was designed and built in 2012.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First vacuum test for the ESR was at the end of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Magnetic analyzer of high resolution was installed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The first commissioning benchmark tests of ECR ion source was in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4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89" y="-45553"/>
            <a:ext cx="12403667" cy="7012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5F38CC-769E-8D7E-9C2F-73EA10C273FC}"/>
              </a:ext>
            </a:extLst>
          </p:cNvPr>
          <p:cNvSpPr txBox="1"/>
          <p:nvPr/>
        </p:nvSpPr>
        <p:spPr>
          <a:xfrm>
            <a:off x="1020164" y="1581752"/>
            <a:ext cx="34855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</a:rPr>
              <a:t>Motivations for ELASR</a:t>
            </a:r>
          </a:p>
        </p:txBody>
      </p:sp>
      <p:pic>
        <p:nvPicPr>
          <p:cNvPr id="784" name="Picture 783">
            <a:extLst>
              <a:ext uri="{FF2B5EF4-FFF2-40B4-BE49-F238E27FC236}">
                <a16:creationId xmlns:a16="http://schemas.microsoft.com/office/drawing/2014/main" id="{BE484FF9-39DE-58FD-109F-EC74A335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671" y="1257008"/>
            <a:ext cx="5015408" cy="3015043"/>
          </a:xfrm>
          <a:prstGeom prst="rect">
            <a:avLst/>
          </a:prstGeom>
        </p:spPr>
      </p:pic>
      <p:sp>
        <p:nvSpPr>
          <p:cNvPr id="785" name="Shape 81">
            <a:extLst>
              <a:ext uri="{FF2B5EF4-FFF2-40B4-BE49-F238E27FC236}">
                <a16:creationId xmlns:a16="http://schemas.microsoft.com/office/drawing/2014/main" id="{BEA33C48-57A4-B44A-0066-6BBE615A1F77}"/>
              </a:ext>
            </a:extLst>
          </p:cNvPr>
          <p:cNvSpPr txBox="1">
            <a:spLocks/>
          </p:cNvSpPr>
          <p:nvPr/>
        </p:nvSpPr>
        <p:spPr>
          <a:xfrm>
            <a:off x="826214" y="2257208"/>
            <a:ext cx="6223758" cy="163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0" indent="-381000">
              <a:defRPr sz="1700">
                <a:solidFill>
                  <a:srgbClr val="0433FF"/>
                </a:solidFill>
                <a:latin typeface="Al Tarikh"/>
                <a:ea typeface="Al Tarikh"/>
                <a:cs typeface="Al Tarikh"/>
                <a:sym typeface="Al Tarikh"/>
              </a:defRPr>
            </a:pPr>
            <a:r>
              <a:rPr lang="en-US" sz="1800" dirty="0">
                <a:solidFill>
                  <a:schemeClr val="bg1"/>
                </a:solidFill>
                <a:ea typeface="Al Tarikh"/>
                <a:cs typeface="Al Tarikh"/>
                <a:sym typeface="Al Tarikh"/>
              </a:rPr>
              <a:t>Introducing ion beam physics technology …</a:t>
            </a:r>
          </a:p>
          <a:p>
            <a:pPr marL="425450" indent="-381000">
              <a:defRPr sz="1700">
                <a:solidFill>
                  <a:srgbClr val="0433FF"/>
                </a:solidFill>
                <a:latin typeface="Al Tarikh"/>
                <a:ea typeface="Al Tarikh"/>
                <a:cs typeface="Al Tarikh"/>
                <a:sym typeface="Al Tarikh"/>
              </a:defRPr>
            </a:pPr>
            <a:r>
              <a:rPr lang="en-US" sz="1800" dirty="0">
                <a:solidFill>
                  <a:schemeClr val="bg1"/>
                </a:solidFill>
                <a:ea typeface="Al Tarikh"/>
                <a:cs typeface="Al Tarikh"/>
                <a:sym typeface="Al Tarikh"/>
              </a:rPr>
              <a:t>Multi-purpose facility for interdisciplinary applications (surface materials studies….)</a:t>
            </a:r>
          </a:p>
          <a:p>
            <a:pPr marL="425450" indent="-381000">
              <a:defRPr sz="1700">
                <a:solidFill>
                  <a:srgbClr val="0433FF"/>
                </a:solidFill>
                <a:latin typeface="Al Tarikh"/>
                <a:ea typeface="Al Tarikh"/>
                <a:cs typeface="Al Tarikh"/>
                <a:sym typeface="Al Tarikh"/>
              </a:defRPr>
            </a:pPr>
            <a:r>
              <a:rPr lang="en-US" sz="1800" dirty="0">
                <a:solidFill>
                  <a:schemeClr val="bg1"/>
                </a:solidFill>
                <a:ea typeface="Al Tarikh"/>
                <a:cs typeface="Al Tarikh"/>
                <a:sym typeface="Al Tarikh"/>
              </a:rPr>
              <a:t>Electron or a laser interaction with a gas-phase ion (merged-beams and crossed beams techniques) </a:t>
            </a:r>
          </a:p>
        </p:txBody>
      </p:sp>
    </p:spTree>
    <p:extLst>
      <p:ext uri="{BB962C8B-B14F-4D97-AF65-F5344CB8AC3E}">
        <p14:creationId xmlns:p14="http://schemas.microsoft.com/office/powerpoint/2010/main" val="38853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56" y="-85767"/>
            <a:ext cx="12333111" cy="70295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325" y="1583809"/>
            <a:ext cx="616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Electron Cyclotron Resonance (</a:t>
            </a:r>
            <a:r>
              <a:rPr lang="en-US" sz="2000" dirty="0">
                <a:solidFill>
                  <a:schemeClr val="bg1"/>
                </a:solidFill>
              </a:rPr>
              <a:t>ECR</a:t>
            </a:r>
            <a:r>
              <a:rPr lang="en-US" sz="2000" dirty="0">
                <a:solidFill>
                  <a:srgbClr val="FFFF00"/>
                </a:solidFill>
              </a:rPr>
              <a:t>) Ion Source for ELASR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31D68-FA7A-B8AD-154A-B267CBC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12" y="1583809"/>
            <a:ext cx="2981999" cy="2089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6.jpeg">
            <a:extLst>
              <a:ext uri="{FF2B5EF4-FFF2-40B4-BE49-F238E27FC236}">
                <a16:creationId xmlns:a16="http://schemas.microsoft.com/office/drawing/2014/main" id="{3734F481-C694-462E-3C08-CA2284F43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8555" y="3803593"/>
            <a:ext cx="2965756" cy="2222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34D0CF-F56C-2CCD-6842-C44F3C8F2D4D}"/>
              </a:ext>
            </a:extLst>
          </p:cNvPr>
          <p:cNvSpPr txBox="1"/>
          <p:nvPr/>
        </p:nvSpPr>
        <p:spPr>
          <a:xfrm>
            <a:off x="441574" y="2104562"/>
            <a:ext cx="72592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ECR ion source makes use of the electron cyclotron resonance to ionize a plasma.</a:t>
            </a:r>
            <a:endParaRPr lang="en-US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ECR ion source was mounted along the axis of the beamline in a separate vacuum chamber.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The geometry of the ECR plasma chamber was chosen to be as compact as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The main components of the ECR ion source are:</a:t>
            </a:r>
          </a:p>
          <a:p>
            <a:endParaRPr lang="en-US" dirty="0">
              <a:solidFill>
                <a:schemeClr val="bg1"/>
              </a:solidFill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E2F0C-5B0C-C453-8792-1B2186F1A34A}"/>
              </a:ext>
            </a:extLst>
          </p:cNvPr>
          <p:cNvSpPr txBox="1"/>
          <p:nvPr/>
        </p:nvSpPr>
        <p:spPr>
          <a:xfrm>
            <a:off x="1818531" y="4241142"/>
            <a:ext cx="5772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FFFF00"/>
                </a:solidFill>
              </a:rPr>
              <a:t>Plasma chamber and vacuum system.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FFFF00"/>
                </a:solidFill>
              </a:rPr>
              <a:t>Solenoid magnet for axial confinement of the plasma 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FFFF00"/>
                </a:solidFill>
              </a:rPr>
              <a:t>Gas injection port to ionize  the neutral atoms or molecules.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FFFF00"/>
                </a:solidFill>
              </a:rPr>
              <a:t>RF power input with appropriate frequency which is the source of energy for the electrons.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FFFF00"/>
                </a:solidFill>
              </a:rPr>
              <a:t>Ion extraction system for the ion beam formation.</a:t>
            </a:r>
          </a:p>
        </p:txBody>
      </p:sp>
    </p:spTree>
    <p:extLst>
      <p:ext uri="{BB962C8B-B14F-4D97-AF65-F5344CB8AC3E}">
        <p14:creationId xmlns:p14="http://schemas.microsoft.com/office/powerpoint/2010/main" val="11354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30" y="-101997"/>
            <a:ext cx="12390060" cy="7061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725" y="1487276"/>
            <a:ext cx="3932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</a:rPr>
              <a:t>Layout of ESR Injection Beamline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933" y="2043895"/>
            <a:ext cx="4607346" cy="973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662" y="2881967"/>
            <a:ext cx="6355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rgbClr val="FFFF00"/>
                </a:solidFill>
              </a:rPr>
              <a:t>Einzel</a:t>
            </a:r>
            <a:r>
              <a:rPr lang="en-US" b="1" i="1" dirty="0">
                <a:solidFill>
                  <a:srgbClr val="FFFF00"/>
                </a:solidFill>
              </a:rPr>
              <a:t> lens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to focus the extraction beam without </a:t>
            </a:r>
          </a:p>
          <a:p>
            <a:r>
              <a:rPr lang="en-US" dirty="0">
                <a:solidFill>
                  <a:schemeClr val="bg1"/>
                </a:solidFill>
              </a:rPr>
              <a:t>      changing the beam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FF00"/>
                </a:solidFill>
              </a:rPr>
              <a:t>Parallel Plate Deflector (PPD) </a:t>
            </a:r>
            <a:r>
              <a:rPr lang="en-US" dirty="0">
                <a:solidFill>
                  <a:schemeClr val="bg1"/>
                </a:solidFill>
              </a:rPr>
              <a:t>is to correct the beam trajectories in both planes.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FF00"/>
                </a:solidFill>
              </a:rPr>
              <a:t>Doublet Quadrupole (QD) </a:t>
            </a:r>
            <a:r>
              <a:rPr lang="en-US" dirty="0">
                <a:solidFill>
                  <a:schemeClr val="bg1"/>
                </a:solidFill>
              </a:rPr>
              <a:t>is to focus the beam in one plane</a:t>
            </a:r>
          </a:p>
          <a:p>
            <a:r>
              <a:rPr lang="en-US" dirty="0">
                <a:solidFill>
                  <a:schemeClr val="bg1"/>
                </a:solidFill>
              </a:rPr>
              <a:t>     and defocus in another plane.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FF00"/>
                </a:solidFill>
              </a:rPr>
              <a:t>Faraday Cup (FC) </a:t>
            </a:r>
            <a:r>
              <a:rPr lang="en-US" dirty="0">
                <a:solidFill>
                  <a:schemeClr val="bg1"/>
                </a:solidFill>
              </a:rPr>
              <a:t>is to collect the ion beam and measure</a:t>
            </a:r>
          </a:p>
          <a:p>
            <a:r>
              <a:rPr lang="en-US" dirty="0">
                <a:solidFill>
                  <a:schemeClr val="bg1"/>
                </a:solidFill>
              </a:rPr>
              <a:t>     the resulting beam current.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25" y="2225607"/>
            <a:ext cx="3793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main optical components are: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933" y="3137974"/>
            <a:ext cx="4610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6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175D435-6E4A-F276-6B80-3478C834B0D2}"/>
              </a:ext>
            </a:extLst>
          </p:cNvPr>
          <p:cNvSpPr txBox="1">
            <a:spLocks/>
          </p:cNvSpPr>
          <p:nvPr/>
        </p:nvSpPr>
        <p:spPr>
          <a:xfrm>
            <a:off x="1674246" y="2899279"/>
            <a:ext cx="3786184" cy="87723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Frutiger LT Arabic 45 Light" pitchFamily="2" charset="-78"/>
                <a:ea typeface="+mj-ea"/>
                <a:cs typeface="Frutiger LT Arabic 45 Light" pitchFamily="2" charset="-7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Arabic 45 Light" pitchFamily="2" charset="-78"/>
              <a:ea typeface="+mj-ea"/>
              <a:cs typeface="Frutiger LT Arabic 45 Light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38D5ED-9EC3-65E7-5CD6-4052FDDFF806}"/>
              </a:ext>
            </a:extLst>
          </p:cNvPr>
          <p:cNvSpPr txBox="1">
            <a:spLocks/>
          </p:cNvSpPr>
          <p:nvPr/>
        </p:nvSpPr>
        <p:spPr>
          <a:xfrm>
            <a:off x="1192696" y="1979499"/>
            <a:ext cx="9720469" cy="135839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Frutiger LT Arabic 45 Light" pitchFamily="2" charset="-78"/>
                <a:ea typeface="+mj-ea"/>
                <a:cs typeface="Frutiger LT Arabic 45 Light" pitchFamily="2" charset="-78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Arabic 45 Light" pitchFamily="2" charset="-78"/>
              <a:ea typeface="+mj-ea"/>
              <a:cs typeface="Frutiger LT Arabic 45 Light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82" y="-98237"/>
            <a:ext cx="12376867" cy="7054474"/>
          </a:xfrm>
          <a:prstGeom prst="rect">
            <a:avLst/>
          </a:prstGeom>
        </p:spPr>
      </p:pic>
      <p:sp>
        <p:nvSpPr>
          <p:cNvPr id="2" name="Shape 928">
            <a:extLst>
              <a:ext uri="{FF2B5EF4-FFF2-40B4-BE49-F238E27FC236}">
                <a16:creationId xmlns:a16="http://schemas.microsoft.com/office/drawing/2014/main" id="{E76BA244-BA90-07EC-842E-0BC4A9657CF8}"/>
              </a:ext>
            </a:extLst>
          </p:cNvPr>
          <p:cNvSpPr txBox="1">
            <a:spLocks/>
          </p:cNvSpPr>
          <p:nvPr/>
        </p:nvSpPr>
        <p:spPr>
          <a:xfrm>
            <a:off x="290738" y="1537696"/>
            <a:ext cx="6553200" cy="647700"/>
          </a:xfrm>
          <a:prstGeom prst="rect">
            <a:avLst/>
          </a:prstGeom>
        </p:spPr>
        <p:txBody>
          <a:bodyPr/>
          <a:lstStyle>
            <a:lvl1pPr algn="l" defTabSz="66751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55" b="0" kern="1200">
                <a:solidFill>
                  <a:schemeClr val="tx1"/>
                </a:solidFill>
                <a:latin typeface="Al Tarikh"/>
                <a:ea typeface="Al Tarikh"/>
                <a:cs typeface="Al Tarikh"/>
                <a:sym typeface="Al Tarikh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FFFF00"/>
                </a:solidFill>
                <a:latin typeface="+mn-lt"/>
              </a:rPr>
              <a:t>High-resolution analyzing magnet system </a:t>
            </a:r>
          </a:p>
        </p:txBody>
      </p:sp>
      <p:pic>
        <p:nvPicPr>
          <p:cNvPr id="3" name="Screenshot 2017-02-11 03.51.27.png">
            <a:extLst>
              <a:ext uri="{FF2B5EF4-FFF2-40B4-BE49-F238E27FC236}">
                <a16:creationId xmlns:a16="http://schemas.microsoft.com/office/drawing/2014/main" id="{5CDAC70B-4310-23B6-C5C4-9103C5E15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462" y="1526207"/>
            <a:ext cx="4005252" cy="193413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Table 930">
            <a:extLst>
              <a:ext uri="{FF2B5EF4-FFF2-40B4-BE49-F238E27FC236}">
                <a16:creationId xmlns:a16="http://schemas.microsoft.com/office/drawing/2014/main" id="{CAF0E255-A3E7-ACC5-8A46-03863565D6E8}"/>
              </a:ext>
            </a:extLst>
          </p:cNvPr>
          <p:cNvGraphicFramePr/>
          <p:nvPr/>
        </p:nvGraphicFramePr>
        <p:xfrm>
          <a:off x="1674245" y="2423495"/>
          <a:ext cx="3671838" cy="914400"/>
        </p:xfrm>
        <a:graphic>
          <a:graphicData uri="http://schemas.openxmlformats.org/drawingml/2006/table">
            <a:tbl>
              <a:tblPr firstRow="1" firstCol="1" bandRow="1"/>
              <a:tblGrid>
                <a:gridCol w="183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>
                          <a:solidFill>
                            <a:srgbClr val="FFFF00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rPr>
                        <a:t>Charged Particle Beam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rPr>
                        <a:t>Ion Mass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latin typeface="Al Tarikh"/>
                          <a:ea typeface="Al Tarikh"/>
                          <a:cs typeface="Al Tarikh"/>
                          <a:sym typeface="Al Tarikh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up to </a:t>
                      </a:r>
                      <a:r>
                        <a:rPr b="1" dirty="0">
                          <a:solidFill>
                            <a:schemeClr val="bg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1500</a:t>
                      </a:r>
                      <a:r>
                        <a:rPr dirty="0">
                          <a:solidFill>
                            <a:schemeClr val="bg1"/>
                          </a:solidFill>
                        </a:rPr>
                        <a:t> amu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rPr>
                        <a:t>Ion Charge State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latin typeface="Al Tarikh"/>
                          <a:ea typeface="Al Tarikh"/>
                          <a:cs typeface="Al Tarikh"/>
                          <a:sym typeface="Al Tarikh"/>
                        </a:defRPr>
                      </a:pPr>
                      <a:r>
                        <a:rPr b="1">
                          <a:solidFill>
                            <a:schemeClr val="bg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+1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rPr>
                        <a:t>Maximum K.E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latin typeface="Al Tarikh"/>
                          <a:ea typeface="Al Tarikh"/>
                          <a:cs typeface="Al Tarikh"/>
                          <a:sym typeface="Al Tarikh"/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50 </a:t>
                      </a:r>
                      <a:r>
                        <a:rPr dirty="0">
                          <a:solidFill>
                            <a:schemeClr val="bg1"/>
                          </a:solidFill>
                        </a:rPr>
                        <a:t>keV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931">
            <a:extLst>
              <a:ext uri="{FF2B5EF4-FFF2-40B4-BE49-F238E27FC236}">
                <a16:creationId xmlns:a16="http://schemas.microsoft.com/office/drawing/2014/main" id="{E44370DA-0E05-B59F-08F9-71A1D5FC558B}"/>
              </a:ext>
            </a:extLst>
          </p:cNvPr>
          <p:cNvGraphicFramePr/>
          <p:nvPr/>
        </p:nvGraphicFramePr>
        <p:xfrm>
          <a:off x="1674246" y="3429000"/>
          <a:ext cx="3671838" cy="1600200"/>
        </p:xfrm>
        <a:graphic>
          <a:graphicData uri="http://schemas.openxmlformats.org/drawingml/2006/table">
            <a:tbl>
              <a:tblPr firstRow="1" firstCol="1" bandRow="1"/>
              <a:tblGrid>
                <a:gridCol w="183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>
                          <a:solidFill>
                            <a:srgbClr val="FFFF00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rPr>
                        <a:t>Magnet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rPr>
                        <a:t>Type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>
                          <a:solidFill>
                            <a:schemeClr val="bg1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rPr>
                        <a:t>Analyzing Dipole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rPr>
                        <a:t>Mass Resolution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latin typeface="Al Tarikh"/>
                          <a:ea typeface="Al Tarikh"/>
                          <a:cs typeface="Al Tarikh"/>
                          <a:sym typeface="Al Tarikh"/>
                        </a:defRPr>
                      </a:pPr>
                      <a:r>
                        <a:rPr>
                          <a:solidFill>
                            <a:schemeClr val="bg1"/>
                          </a:solidFill>
                        </a:rPr>
                        <a:t>Δm/m </a:t>
                      </a:r>
                      <a:r>
                        <a:rPr b="1">
                          <a:solidFill>
                            <a:schemeClr val="bg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= 1/1500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rPr>
                        <a:t>Bend Angle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latin typeface="Al Tarikh"/>
                          <a:ea typeface="Al Tarikh"/>
                          <a:cs typeface="Al Tarikh"/>
                          <a:sym typeface="Al Tarikh"/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90°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rPr>
                        <a:t>Bend Radius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latin typeface="Al Tarikh"/>
                          <a:ea typeface="Al Tarikh"/>
                          <a:cs typeface="Al Tarikh"/>
                          <a:sym typeface="Al Tarikh"/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1000</a:t>
                      </a:r>
                      <a:r>
                        <a:rPr dirty="0">
                          <a:solidFill>
                            <a:schemeClr val="bg1"/>
                          </a:solidFill>
                        </a:rPr>
                        <a:t> mm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chemeClr val="bg1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rPr>
                        <a:t>Magnet Gap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latin typeface="Al Tarikh"/>
                          <a:ea typeface="Al Tarikh"/>
                          <a:cs typeface="Al Tarikh"/>
                          <a:sym typeface="Al Tarikh"/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50</a:t>
                      </a:r>
                      <a:r>
                        <a:rPr dirty="0">
                          <a:solidFill>
                            <a:schemeClr val="bg1"/>
                          </a:solidFill>
                        </a:rPr>
                        <a:t> mm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chemeClr val="bg1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rPr>
                        <a:t>Max Magnet Gap Field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latin typeface="Al Tarikh"/>
                          <a:ea typeface="Al Tarikh"/>
                          <a:cs typeface="Al Tarikh"/>
                          <a:sym typeface="Al Tarikh"/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~1.25 </a:t>
                      </a:r>
                      <a:r>
                        <a:rPr dirty="0">
                          <a:solidFill>
                            <a:schemeClr val="bg1"/>
                          </a:solidFill>
                        </a:rPr>
                        <a:t>Tesla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932">
            <a:extLst>
              <a:ext uri="{FF2B5EF4-FFF2-40B4-BE49-F238E27FC236}">
                <a16:creationId xmlns:a16="http://schemas.microsoft.com/office/drawing/2014/main" id="{1E88A642-F0E0-382E-7468-97760DE6C39E}"/>
              </a:ext>
            </a:extLst>
          </p:cNvPr>
          <p:cNvGraphicFramePr/>
          <p:nvPr/>
        </p:nvGraphicFramePr>
        <p:xfrm>
          <a:off x="1674244" y="5120305"/>
          <a:ext cx="3671838" cy="1143000"/>
        </p:xfrm>
        <a:graphic>
          <a:graphicData uri="http://schemas.openxmlformats.org/drawingml/2006/table">
            <a:tbl>
              <a:tblPr firstRow="1" firstCol="1" bandRow="1"/>
              <a:tblGrid>
                <a:gridCol w="183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defRPr sz="1500" b="0">
                          <a:solidFill>
                            <a:srgbClr val="000000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defRPr>
                      </a:pPr>
                      <a:r>
                        <a:rPr b="0" dirty="0">
                          <a:solidFill>
                            <a:srgbClr val="FFFF00"/>
                          </a:solidFill>
                        </a:rPr>
                        <a:t>Slits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rPr>
                        <a:t>Aperture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latin typeface="Al Tarikh"/>
                          <a:ea typeface="Al Tarikh"/>
                          <a:cs typeface="Al Tarikh"/>
                          <a:sym typeface="Al Tarikh"/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r>
                        <a:rPr dirty="0">
                          <a:solidFill>
                            <a:schemeClr val="bg1"/>
                          </a:solidFill>
                        </a:rPr>
                        <a:t> mm Horizontal, </a:t>
                      </a:r>
                    </a:p>
                    <a:p>
                      <a:pPr algn="ctr">
                        <a:defRPr sz="1500">
                          <a:latin typeface="Al Tarikh"/>
                          <a:ea typeface="Al Tarikh"/>
                          <a:cs typeface="Al Tarikh"/>
                          <a:sym typeface="Al Tarikh"/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50 </a:t>
                      </a:r>
                      <a:r>
                        <a:rPr dirty="0">
                          <a:solidFill>
                            <a:schemeClr val="bg1"/>
                          </a:solidFill>
                        </a:rPr>
                        <a:t>mm Vertical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chemeClr val="bg1"/>
                          </a:solidFill>
                          <a:latin typeface="Al Tarikh"/>
                          <a:ea typeface="Al Tarikh"/>
                          <a:cs typeface="Al Tarikh"/>
                          <a:sym typeface="Al Tarikh"/>
                        </a:rPr>
                        <a:t>Locations Relative to Magnet</a:t>
                      </a:r>
                    </a:p>
                  </a:txBody>
                  <a:tcPr marL="0" marR="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latin typeface="Al Tarikh"/>
                          <a:ea typeface="Al Tarikh"/>
                          <a:cs typeface="Al Tarikh"/>
                          <a:sym typeface="Al Tarikh"/>
                        </a:defRPr>
                      </a:pPr>
                      <a:r>
                        <a:rPr b="1" dirty="0">
                          <a:solidFill>
                            <a:schemeClr val="bg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1500</a:t>
                      </a:r>
                      <a:r>
                        <a:rPr dirty="0">
                          <a:solidFill>
                            <a:schemeClr val="bg1"/>
                          </a:solidFill>
                        </a:rPr>
                        <a:t> mm</a:t>
                      </a:r>
                    </a:p>
                  </a:txBody>
                  <a:tcPr marL="0" marR="0" marT="0" marB="0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61" y="3864728"/>
            <a:ext cx="3945209" cy="22191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73233" y="3575082"/>
            <a:ext cx="1777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At the end position</a:t>
            </a:r>
          </a:p>
        </p:txBody>
      </p:sp>
    </p:spTree>
    <p:extLst>
      <p:ext uri="{BB962C8B-B14F-4D97-AF65-F5344CB8AC3E}">
        <p14:creationId xmlns:p14="http://schemas.microsoft.com/office/powerpoint/2010/main" val="231231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56" y="-85767"/>
            <a:ext cx="12333111" cy="70295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9148" y="1674563"/>
            <a:ext cx="451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Commissioning Results : Modeling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148" y="2434728"/>
            <a:ext cx="8996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ion beam envelop tracked through the ion beamline axis using PBO-Lab software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reasonable results for this modeling were obtained as shown in the below plot.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6050" y="3379559"/>
            <a:ext cx="5911342" cy="2227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31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5" y="-74747"/>
            <a:ext cx="12304889" cy="701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606" y="1513854"/>
            <a:ext cx="498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Commissioning Results : Experimental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7AA950-F43E-8A11-DDC5-81B37947F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80" y="3580479"/>
            <a:ext cx="5713480" cy="23933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23089" y="2183117"/>
            <a:ext cx="913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first commissioning with the new ECR ion source was reported at two different beam </a:t>
            </a:r>
          </a:p>
          <a:p>
            <a:r>
              <a:rPr lang="en-US" dirty="0">
                <a:solidFill>
                  <a:schemeClr val="bg1"/>
                </a:solidFill>
              </a:rPr>
              <a:t>      energies 40 and 50 </a:t>
            </a:r>
            <a:r>
              <a:rPr lang="en-US" dirty="0" err="1">
                <a:solidFill>
                  <a:schemeClr val="bg1"/>
                </a:solidFill>
              </a:rPr>
              <a:t>KeV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More than 95 % transmission of the extracted beam form ion source was achieved with</a:t>
            </a:r>
          </a:p>
          <a:p>
            <a:r>
              <a:rPr lang="en-US" dirty="0">
                <a:solidFill>
                  <a:schemeClr val="bg1"/>
                </a:solidFill>
              </a:rPr>
              <a:t>      good temporal stability.</a:t>
            </a:r>
          </a:p>
        </p:txBody>
      </p:sp>
    </p:spTree>
    <p:extLst>
      <p:ext uri="{BB962C8B-B14F-4D97-AF65-F5344CB8AC3E}">
        <p14:creationId xmlns:p14="http://schemas.microsoft.com/office/powerpoint/2010/main" val="7239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7435</TotalTime>
  <Words>595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 ION SOURCE for KACST ELECTROSTATIC BEAMLINE : Modelling and Commissioning Results   Dr. Muath Alkadi Nuclear Technologies Institute, KACST</dc:title>
  <dc:creator>Suliman M. Alshammari</dc:creator>
  <cp:lastModifiedBy>الجازي بنت مبارك بن سعد العزه السبيعي</cp:lastModifiedBy>
  <cp:revision>42</cp:revision>
  <dcterms:created xsi:type="dcterms:W3CDTF">2023-10-31T09:22:31Z</dcterms:created>
  <dcterms:modified xsi:type="dcterms:W3CDTF">2023-11-13T16:01:11Z</dcterms:modified>
</cp:coreProperties>
</file>