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7188200" cy="9448800"/>
  <p:defaultTextStyle>
    <a:defPPr>
      <a:defRPr lang="en-US"/>
    </a:defPPr>
    <a:lvl1pPr algn="l" defTabSz="4387850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2193925" indent="-1736725" algn="l" defTabSz="4387850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4387850" indent="-3473450" algn="l" defTabSz="4387850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6583363" indent="-5211763" algn="l" defTabSz="4387850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8777288" indent="-6948488" algn="l" defTabSz="4387850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orient="horz" pos="336">
          <p15:clr>
            <a:srgbClr val="A4A3A4"/>
          </p15:clr>
        </p15:guide>
        <p15:guide id="3" orient="horz" pos="2832">
          <p15:clr>
            <a:srgbClr val="A4A3A4"/>
          </p15:clr>
        </p15:guide>
        <p15:guide id="4" pos="13824">
          <p15:clr>
            <a:srgbClr val="A4A3A4"/>
          </p15:clr>
        </p15:guide>
        <p15:guide id="5" pos="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7FFF7"/>
    <a:srgbClr val="EBFFEB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330" y="-438"/>
      </p:cViewPr>
      <p:guideLst>
        <p:guide orient="horz" pos="10368"/>
        <p:guide orient="horz" pos="336"/>
        <p:guide orient="horz" pos="2832"/>
        <p:guide pos="13824"/>
        <p:guide pos="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675" cy="473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71938" y="0"/>
            <a:ext cx="3114675" cy="473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503E8-A711-45E0-8566-8E02BC2E5835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68438" y="1181100"/>
            <a:ext cx="4251325" cy="3189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9138" y="4546600"/>
            <a:ext cx="5749925" cy="3721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75725"/>
            <a:ext cx="3114675" cy="473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71938" y="8975725"/>
            <a:ext cx="3114675" cy="473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6A026-19F5-4D8B-9039-0BFDD1DBC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73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66A026-19F5-4D8B-9039-0BFDD1DBC0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292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3A65C-B75C-4134-8757-834FC9382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C1744-EC37-4834-9EE0-C885E185E1ED}" type="datetimeFigureOut">
              <a:rPr lang="en-US" altLang="en-US"/>
              <a:pPr>
                <a:defRPr/>
              </a:pPr>
              <a:t>2/25/2025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E7BCE-BF52-4B4A-A604-F5BAC0FF5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3C0EF2-4F44-4FA7-A4A7-F16E3E412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57CF5-931A-4981-BCFF-E5BE63F9AE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1782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5D363-6FBF-45A6-909B-6BC760C4C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7C69E-0314-46C9-B813-9D5E1B5CBAA3}" type="datetimeFigureOut">
              <a:rPr lang="en-US" altLang="en-US"/>
              <a:pPr>
                <a:defRPr/>
              </a:pPr>
              <a:t>2/25/2025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CC21E-27B6-4EE3-9D10-7CF8D3111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F8669-B2DB-4B87-A6EA-F313A3D9E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7D6BD-F34F-4CA6-892C-91D0905ABC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4996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CB067-AD94-426D-A46E-1093D869B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AB4FD-F2A4-43FB-81AA-FB4925CD579E}" type="datetimeFigureOut">
              <a:rPr lang="en-US" altLang="en-US"/>
              <a:pPr>
                <a:defRPr/>
              </a:pPr>
              <a:t>2/25/2025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F2002-FF0B-4E23-B43C-9FB7C11B9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95297-B684-48DB-B3FF-76C57B03E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DE00E-72C9-4E30-982C-A2663FBA37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743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BA470-1869-4FF3-935C-2BF57B458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A0231-FDAE-400B-B924-37081EF8BCA7}" type="datetimeFigureOut">
              <a:rPr lang="en-US" altLang="en-US"/>
              <a:pPr>
                <a:defRPr/>
              </a:pPr>
              <a:t>2/25/2025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1C448-110F-4292-816E-0233AA43B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589F6-4AEF-4E54-8304-618AD1AA8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A0B35-2523-4F45-86D3-2C8EB4440C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0443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A9B62-F6BF-4A82-B51F-DD43DA0EA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27FA1-3EC5-4EC4-AAF6-7EE07210D7CA}" type="datetimeFigureOut">
              <a:rPr lang="en-US" altLang="en-US"/>
              <a:pPr>
                <a:defRPr/>
              </a:pPr>
              <a:t>2/25/2025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48E7C-6978-42B9-863E-E1C229751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8C26C-E894-4F12-B1B8-9F0E863C6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62E4F-B3C6-455B-9CA1-01ED128545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96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85B2914-5EE1-4C62-A339-D79E169F1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02012-340B-483E-93AB-EE939D26E1A9}" type="datetimeFigureOut">
              <a:rPr lang="en-US" altLang="en-US"/>
              <a:pPr>
                <a:defRPr/>
              </a:pPr>
              <a:t>2/25/2025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9A1C124-56F7-4F14-9E53-4EF548977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76B3BF4-C56C-4DCF-92F3-4AF5D564F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16599-4440-4FFC-B2D2-57ED56F5FC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7193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7C82E84-A1C2-4AAB-B799-022B42515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77DAE-FB71-40AE-94CC-738958C40EAE}" type="datetimeFigureOut">
              <a:rPr lang="en-US" altLang="en-US"/>
              <a:pPr>
                <a:defRPr/>
              </a:pPr>
              <a:t>2/25/2025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61E4AD0-3BDD-4EA0-81B5-5DD057905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87DCE0F-67C6-4C3A-AC21-1B409BB02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DE876-9D52-469B-BB5D-939202846D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556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43E3BC7-934D-4865-8C1B-980327A40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BF1F1-2096-4407-B9EF-6092B3761504}" type="datetimeFigureOut">
              <a:rPr lang="en-US" altLang="en-US"/>
              <a:pPr>
                <a:defRPr/>
              </a:pPr>
              <a:t>2/25/2025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E437589-EE69-4F0A-B414-6A7080C73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CF5C5A0-6C81-4C9F-9B92-F1A362CFE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D4D1C-4189-47F9-86D3-C56FD5E272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965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1AA54E8-A512-4589-9FF1-71D21A512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B3DD7-AF69-4A92-8912-B7728F7ACD52}" type="datetimeFigureOut">
              <a:rPr lang="en-US" altLang="en-US"/>
              <a:pPr>
                <a:defRPr/>
              </a:pPr>
              <a:t>2/25/2025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6DBBCF5-97BE-477D-A98B-78AADFE9B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6AEDBD3-45AE-41EC-A16A-B8D26A2F6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46E59-9BE1-49FF-9EAD-CB2B06FFA6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318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E869F58-88F5-4617-8E73-691EB3898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2DE61-CE49-4F7B-BBB5-B8B0C73B7B91}" type="datetimeFigureOut">
              <a:rPr lang="en-US" altLang="en-US"/>
              <a:pPr>
                <a:defRPr/>
              </a:pPr>
              <a:t>2/25/2025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4296833-A2F2-430C-B37D-36161CB50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8A84E46-62F9-4595-B4F6-94A1954E6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F3AE8-4C40-45D4-A022-FCF6EA9D16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7273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6E97748-3F17-41F9-9351-360363646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25585-ED41-4B8E-9DAC-9217394EA88D}" type="datetimeFigureOut">
              <a:rPr lang="en-US" altLang="en-US"/>
              <a:pPr>
                <a:defRPr/>
              </a:pPr>
              <a:t>2/25/2025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BF1E5B9-DFCF-463D-9A6C-972BD8278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3FCF0C2-B81D-49D0-8DC5-85B3AAC0B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38541-226F-4D05-821F-9327588947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646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D47EE1D-BC50-410D-9949-60A384325E8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193925" y="1317625"/>
            <a:ext cx="395033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90FC798-94AC-41FF-BA88-B048A3057D0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193925" y="7680325"/>
            <a:ext cx="39503350" cy="2172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30DD4-6147-404A-8CA4-6BD4582EDB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193925" y="30510163"/>
            <a:ext cx="10242550" cy="1752600"/>
          </a:xfrm>
          <a:prstGeom prst="rect">
            <a:avLst/>
          </a:prstGeom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8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5AC497F-4574-4AF7-9D9E-91BD683C9AE0}" type="datetimeFigureOut">
              <a:rPr lang="en-US" altLang="en-US"/>
              <a:pPr>
                <a:defRPr/>
              </a:pPr>
              <a:t>2/25/2025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258F4-9C87-4E94-A911-F6D2B35071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95525" y="30510163"/>
            <a:ext cx="1390015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 defTabSz="4389120" eaLnBrk="1" fontAlgn="auto" hangingPunct="1">
              <a:spcBef>
                <a:spcPts val="0"/>
              </a:spcBef>
              <a:spcAft>
                <a:spcPts val="0"/>
              </a:spcAft>
              <a:defRPr sz="5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91BBD-3B35-40DE-902F-56D4CD5C12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1454725" y="30510163"/>
            <a:ext cx="10242550" cy="1752600"/>
          </a:xfrm>
          <a:prstGeom prst="rect">
            <a:avLst/>
          </a:prstGeom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8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EBD187F-6F30-44FF-B91D-9CD374DAD0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7850" rtl="0" eaLnBrk="0" fontAlgn="base" hangingPunct="0">
        <a:spcBef>
          <a:spcPct val="0"/>
        </a:spcBef>
        <a:spcAft>
          <a:spcPct val="0"/>
        </a:spcAft>
        <a:defRPr sz="211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2pPr>
      <a:lvl3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3pPr>
      <a:lvl4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4pPr>
      <a:lvl5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5pPr>
      <a:lvl6pPr marL="4572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6pPr>
      <a:lvl7pPr marL="9144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7pPr>
      <a:lvl8pPr marL="13716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8pPr>
      <a:lvl9pPr marL="18288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9pPr>
    </p:titleStyle>
    <p:bodyStyle>
      <a:lvl1pPr marL="1644650" indent="-1644650" algn="l" defTabSz="43878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3565525" indent="-1371600" algn="l" defTabSz="43878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5486400" indent="-1096963" algn="l" defTabSz="43878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7680325" indent="-1096963" algn="l" defTabSz="43878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9874250" indent="-1096963" algn="l" defTabSz="43878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6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>
            <a:extLst>
              <a:ext uri="{FF2B5EF4-FFF2-40B4-BE49-F238E27FC236}">
                <a16:creationId xmlns:a16="http://schemas.microsoft.com/office/drawing/2014/main" id="{595D8289-23A8-4E1C-AA25-02933DE49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3925" y="3276600"/>
            <a:ext cx="39503350" cy="1869394"/>
          </a:xfrm>
        </p:spPr>
        <p:txBody>
          <a:bodyPr/>
          <a:lstStyle/>
          <a:p>
            <a:pPr eaLnBrk="1" hangingPunct="1">
              <a:defRPr/>
            </a:pPr>
            <a:r>
              <a:rPr lang="en-US" sz="8800" cap="small" dirty="0">
                <a:latin typeface="Arial" charset="0"/>
                <a:ea typeface="+mj-ea"/>
                <a:cs typeface="Arial" charset="0"/>
              </a:rPr>
              <a:t>Title of Poster Arial 72 pt Centered on Poster, Small Caps</a:t>
            </a:r>
          </a:p>
        </p:txBody>
      </p:sp>
      <p:sp>
        <p:nvSpPr>
          <p:cNvPr id="2051" name="Content Placeholder 6">
            <a:extLst>
              <a:ext uri="{FF2B5EF4-FFF2-40B4-BE49-F238E27FC236}">
                <a16:creationId xmlns:a16="http://schemas.microsoft.com/office/drawing/2014/main" id="{64795B8E-3146-4AC3-A708-B860BAB68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5755595"/>
            <a:ext cx="14630400" cy="23886205"/>
          </a:xfrm>
          <a:ln>
            <a:solidFill>
              <a:schemeClr val="accent1">
                <a:alpha val="10196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marL="0" indent="0" algn="just" defTabSz="438912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r>
              <a:rPr lang="en-US" altLang="en-US" sz="2800" dirty="0">
                <a:latin typeface="Arial" charset="0"/>
                <a:ea typeface="+mn-ea"/>
                <a:cs typeface="Arial" charset="0"/>
              </a:rPr>
              <a:t>Text Box 1  16 inches wide ½ inch from left edge</a:t>
            </a:r>
          </a:p>
          <a:p>
            <a:pPr marL="722313" indent="-722313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r>
              <a:rPr lang="en-US" altLang="en-US" sz="3200" b="1" cap="small" dirty="0">
                <a:latin typeface="Arial" charset="0"/>
                <a:cs typeface="Arial" charset="0"/>
              </a:rPr>
              <a:t>Headers in Bold Arial 32 </a:t>
            </a:r>
            <a:r>
              <a:rPr lang="en-US" altLang="en-US" sz="3200" b="1" cap="small" dirty="0" err="1">
                <a:latin typeface="Arial" charset="0"/>
                <a:cs typeface="Arial" charset="0"/>
              </a:rPr>
              <a:t>pt</a:t>
            </a:r>
            <a:r>
              <a:rPr lang="en-US" altLang="en-US" sz="3200" b="1" cap="small" dirty="0">
                <a:latin typeface="Arial" charset="0"/>
                <a:cs typeface="Arial" charset="0"/>
              </a:rPr>
              <a:t> font Small Caps</a:t>
            </a:r>
          </a:p>
          <a:p>
            <a:pPr marL="722313" indent="-722313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 sample of h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eader sections </a:t>
            </a: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r>
              <a:rPr lang="en-US" altLang="en-US" sz="3200" b="1" cap="small" dirty="0">
                <a:latin typeface="Arial" charset="0"/>
                <a:cs typeface="Arial" charset="0"/>
              </a:rPr>
              <a:t>	Introduction</a:t>
            </a:r>
          </a:p>
          <a:p>
            <a:pPr marL="722313" indent="-722313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r>
              <a:rPr lang="en-US" altLang="en-US" sz="3200" b="1" cap="small" dirty="0">
                <a:latin typeface="Arial" charset="0"/>
                <a:cs typeface="Arial" charset="0"/>
              </a:rPr>
              <a:t>	Results</a:t>
            </a:r>
          </a:p>
          <a:p>
            <a:pPr marL="722313" indent="-722313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r>
              <a:rPr lang="en-US" altLang="en-US" sz="3200" b="1" cap="small" dirty="0">
                <a:latin typeface="Arial" charset="0"/>
                <a:cs typeface="Arial" charset="0"/>
              </a:rPr>
              <a:t>	Discussion</a:t>
            </a:r>
          </a:p>
          <a:p>
            <a:pPr marL="722313" indent="-722313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r>
              <a:rPr lang="en-US" altLang="en-US" sz="3200" b="1" cap="small" dirty="0">
                <a:latin typeface="Arial" charset="0"/>
                <a:cs typeface="Arial" charset="0"/>
              </a:rPr>
              <a:t>	Conclusions</a:t>
            </a:r>
          </a:p>
          <a:p>
            <a:pPr marL="722313" indent="-722313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r>
              <a:rPr lang="en-US" altLang="en-US" sz="3200" b="1" cap="small" dirty="0">
                <a:latin typeface="Arial" charset="0"/>
                <a:cs typeface="Arial" charset="0"/>
              </a:rPr>
              <a:t>	References</a:t>
            </a:r>
          </a:p>
          <a:p>
            <a:pPr marL="722313" indent="-722313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r>
              <a:rPr lang="en-US" altLang="en-US" sz="3200" b="1" cap="small" dirty="0">
                <a:latin typeface="Arial" charset="0"/>
                <a:cs typeface="Arial" charset="0"/>
              </a:rPr>
              <a:t>	Acknowledgments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r>
              <a:rPr lang="en-US" altLang="en-US" sz="2800" dirty="0">
                <a:latin typeface="Arial" charset="0"/>
                <a:ea typeface="+mn-ea"/>
                <a:cs typeface="Arial" charset="0"/>
              </a:rPr>
              <a:t>		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r>
              <a:rPr lang="en-US" altLang="en-US" sz="2800" dirty="0">
                <a:latin typeface="Arial" charset="0"/>
                <a:ea typeface="+mn-ea"/>
                <a:cs typeface="Arial" charset="0"/>
              </a:rPr>
              <a:t>Body text in Arial 28 point font, upper and lower case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2800" dirty="0">
              <a:latin typeface="Arial" charset="0"/>
              <a:ea typeface="+mn-ea"/>
              <a:cs typeface="Arial" charset="0"/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r>
              <a:rPr lang="en-US" altLang="en-US" sz="2800" dirty="0">
                <a:latin typeface="Arial" charset="0"/>
                <a:ea typeface="+mn-ea"/>
                <a:cs typeface="Arial" charset="0"/>
              </a:rPr>
              <a:t>All text fully justified</a:t>
            </a:r>
          </a:p>
          <a:p>
            <a:pPr marL="0" indent="0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2800" dirty="0">
              <a:latin typeface="Arial" charset="0"/>
              <a:ea typeface="+mn-ea"/>
              <a:cs typeface="Arial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r>
              <a:rPr lang="en-US" altLang="en-US" sz="2800" dirty="0">
                <a:latin typeface="Arial" charset="0"/>
                <a:ea typeface="+mn-ea"/>
                <a:cs typeface="Arial" charset="0"/>
              </a:rPr>
              <a:t>Figures, tables and other graphics should be inserted within the confines of the text box areas shown</a:t>
            </a: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 eaLnBrk="1" hangingPunct="1"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4" name="TextBox 8">
            <a:extLst>
              <a:ext uri="{FF2B5EF4-FFF2-40B4-BE49-F238E27FC236}">
                <a16:creationId xmlns:a16="http://schemas.microsoft.com/office/drawing/2014/main" id="{A62EBCEF-AC32-4778-BFE3-5404605C9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09541" y="5755595"/>
            <a:ext cx="12801600" cy="9202519"/>
          </a:xfrm>
          <a:prstGeom prst="rect">
            <a:avLst/>
          </a:prstGeom>
          <a:noFill/>
          <a:ln w="9525">
            <a:solidFill>
              <a:schemeClr val="tx1">
                <a:alpha val="50195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cap="small" dirty="0">
                <a:latin typeface="Arial" charset="0"/>
                <a:ea typeface="+mn-ea"/>
                <a:cs typeface="Arial" charset="0"/>
              </a:rPr>
              <a:t>Abstract (header in bold Arial 32 pt font Small Caps)</a:t>
            </a: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r>
              <a:rPr lang="en-US" sz="2800" dirty="0">
                <a:latin typeface="Arial" charset="0"/>
                <a:ea typeface="+mn-ea"/>
                <a:cs typeface="Arial" charset="0"/>
              </a:rPr>
              <a:t>250 words max</a:t>
            </a: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algn="just" eaLnBrk="1" hangingPunct="1">
              <a:defRPr/>
            </a:pPr>
            <a:r>
              <a:rPr lang="en-US" sz="2800" dirty="0">
                <a:latin typeface="Arial" charset="0"/>
                <a:ea typeface="+mn-ea"/>
                <a:cs typeface="Arial" charset="0"/>
              </a:rPr>
              <a:t>Body text in Arial 28 point font, all text fully justified</a:t>
            </a: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400" dirty="0">
              <a:latin typeface="Arial" charset="0"/>
              <a:ea typeface="+mn-ea"/>
              <a:cs typeface="Arial" charset="0"/>
            </a:endParaRPr>
          </a:p>
          <a:p>
            <a:pPr algn="ctr" eaLnBrk="1" hangingPunct="1">
              <a:defRPr/>
            </a:pPr>
            <a:r>
              <a:rPr lang="en-US" sz="3200" b="1" dirty="0">
                <a:latin typeface="Arial" charset="0"/>
                <a:ea typeface="+mn-ea"/>
                <a:cs typeface="Arial" charset="0"/>
              </a:rPr>
              <a:t>Abstract box centered on poster</a:t>
            </a:r>
          </a:p>
          <a:p>
            <a:pPr algn="ctr" eaLnBrk="1" hangingPunct="1">
              <a:defRPr/>
            </a:pPr>
            <a:r>
              <a:rPr lang="en-US" sz="2400" dirty="0">
                <a:latin typeface="Arial" charset="0"/>
                <a:ea typeface="+mn-ea"/>
                <a:cs typeface="Arial" charset="0"/>
              </a:rPr>
              <a:t>Adjust the box size to fit around the text</a:t>
            </a:r>
          </a:p>
          <a:p>
            <a:pPr eaLnBrk="1" hangingPunct="1">
              <a:defRPr/>
            </a:pPr>
            <a:endParaRPr lang="en-US" sz="24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4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4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4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4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400" dirty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053" name="TextBox 13">
            <a:extLst>
              <a:ext uri="{FF2B5EF4-FFF2-40B4-BE49-F238E27FC236}">
                <a16:creationId xmlns:a16="http://schemas.microsoft.com/office/drawing/2014/main" id="{B75741F7-BBA4-4AB3-914F-6303443CDEDD}"/>
              </a:ext>
            </a:extLst>
          </p:cNvPr>
          <p:cNvSpPr txBox="1">
            <a:spLocks noChangeAspect="1"/>
          </p:cNvSpPr>
          <p:nvPr/>
        </p:nvSpPr>
        <p:spPr bwMode="auto">
          <a:xfrm>
            <a:off x="12496800" y="273039"/>
            <a:ext cx="18973799" cy="2800767"/>
          </a:xfrm>
          <a:prstGeom prst="rect">
            <a:avLst/>
          </a:prstGeom>
          <a:ln>
            <a:solidFill>
              <a:srgbClr val="92D050"/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400" b="1" dirty="0"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en-US" sz="4400" b="1" dirty="0">
                <a:cs typeface="Arial" panose="020B0604020202020204" pitchFamily="34" charset="0"/>
              </a:rPr>
              <a:t>Authors box centered on poster</a:t>
            </a:r>
          </a:p>
          <a:p>
            <a:pPr algn="ctr" eaLnBrk="1" hangingPunct="1"/>
            <a:r>
              <a:rPr lang="en-US" altLang="en-US" sz="4400" b="1" dirty="0">
                <a:cs typeface="Arial" panose="020B0604020202020204" pitchFamily="34" charset="0"/>
              </a:rPr>
              <a:t>(Font: </a:t>
            </a:r>
            <a:r>
              <a:rPr lang="en-US" altLang="en-US" sz="4400" b="1" dirty="0" err="1">
                <a:cs typeface="Arial" panose="020B0604020202020204" pitchFamily="34" charset="0"/>
              </a:rPr>
              <a:t>arial</a:t>
            </a:r>
            <a:r>
              <a:rPr lang="en-US" altLang="en-US" sz="4400" b="1" dirty="0">
                <a:cs typeface="Arial" panose="020B0604020202020204" pitchFamily="34" charset="0"/>
              </a:rPr>
              <a:t> 40 </a:t>
            </a:r>
            <a:r>
              <a:rPr lang="en-US" altLang="en-US" sz="4400" b="1" dirty="0" err="1">
                <a:cs typeface="Arial" panose="020B0604020202020204" pitchFamily="34" charset="0"/>
              </a:rPr>
              <a:t>pt</a:t>
            </a:r>
            <a:r>
              <a:rPr lang="en-US" altLang="en-US" sz="4400" b="1" dirty="0">
                <a:cs typeface="Arial" panose="020B0604020202020204" pitchFamily="34" charset="0"/>
              </a:rPr>
              <a:t> bold centered, upper and lower case) </a:t>
            </a:r>
          </a:p>
          <a:p>
            <a:pPr algn="ctr" eaLnBrk="1" hangingPunct="1"/>
            <a:r>
              <a:rPr lang="en-US" altLang="en-US" sz="4000" i="1" dirty="0">
                <a:cs typeface="Arial" panose="020B0604020202020204" pitchFamily="34" charset="0"/>
              </a:rPr>
              <a:t>Affiliations Arial 32 </a:t>
            </a:r>
            <a:r>
              <a:rPr lang="en-US" altLang="en-US" sz="4000" i="1" dirty="0" err="1">
                <a:cs typeface="Arial" panose="020B0604020202020204" pitchFamily="34" charset="0"/>
              </a:rPr>
              <a:t>pt</a:t>
            </a:r>
            <a:r>
              <a:rPr lang="en-US" altLang="en-US" sz="4000" i="1" dirty="0">
                <a:cs typeface="Arial" panose="020B0604020202020204" pitchFamily="34" charset="0"/>
              </a:rPr>
              <a:t> italics centered, </a:t>
            </a:r>
            <a:r>
              <a:rPr lang="en-US" altLang="en-US" sz="4000" dirty="0">
                <a:cs typeface="Arial" panose="020B0604020202020204" pitchFamily="34" charset="0"/>
              </a:rPr>
              <a:t>upper and lower case, email address</a:t>
            </a:r>
            <a:br>
              <a:rPr lang="en-US" altLang="en-US" sz="4000" dirty="0">
                <a:cs typeface="Arial" panose="020B0604020202020204" pitchFamily="34" charset="0"/>
              </a:rPr>
            </a:br>
            <a:endParaRPr lang="en-US" altLang="en-US" sz="2400" dirty="0">
              <a:cs typeface="Arial" panose="020B0604020202020204" pitchFamily="34" charset="0"/>
            </a:endParaRPr>
          </a:p>
        </p:txBody>
      </p:sp>
      <p:sp>
        <p:nvSpPr>
          <p:cNvPr id="13317" name="Rounded Rectangle 14">
            <a:extLst>
              <a:ext uri="{FF2B5EF4-FFF2-40B4-BE49-F238E27FC236}">
                <a16:creationId xmlns:a16="http://schemas.microsoft.com/office/drawing/2014/main" id="{779A7117-A826-4EB0-892A-8320EABCC4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857" y="5298394"/>
            <a:ext cx="42976800" cy="15240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25400">
            <a:solidFill>
              <a:schemeClr val="accent5">
                <a:lumMod val="50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Arial" charset="0"/>
              <a:ea typeface="MS PGothic" charset="0"/>
              <a:cs typeface="Arial" charset="0"/>
            </a:endParaRPr>
          </a:p>
        </p:txBody>
      </p:sp>
      <p:sp>
        <p:nvSpPr>
          <p:cNvPr id="2055" name="Content Placeholder 6">
            <a:extLst>
              <a:ext uri="{FF2B5EF4-FFF2-40B4-BE49-F238E27FC236}">
                <a16:creationId xmlns:a16="http://schemas.microsoft.com/office/drawing/2014/main" id="{E04095C6-7D98-4FAD-8FDE-B9CFB3504D82}"/>
              </a:ext>
            </a:extLst>
          </p:cNvPr>
          <p:cNvSpPr txBox="1">
            <a:spLocks/>
          </p:cNvSpPr>
          <p:nvPr/>
        </p:nvSpPr>
        <p:spPr bwMode="auto">
          <a:xfrm>
            <a:off x="28812194" y="5755595"/>
            <a:ext cx="14164606" cy="23886204"/>
          </a:xfrm>
          <a:prstGeom prst="rect">
            <a:avLst/>
          </a:prstGeom>
          <a:noFill/>
          <a:ln w="9525">
            <a:solidFill>
              <a:schemeClr val="accent1">
                <a:alpha val="10196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38912" tIns="219456" rIns="438912" bIns="219456"/>
          <a:lstStyle>
            <a:lvl1pPr marL="1644650" indent="-164465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defTabSz="4389120" eaLnBrk="1" fontAlgn="auto" hangingPunct="1">
              <a:spcBef>
                <a:spcPct val="20000"/>
              </a:spcBef>
              <a:spcAft>
                <a:spcPts val="0"/>
              </a:spcAft>
              <a:tabLst>
                <a:tab pos="1731963" algn="l"/>
              </a:tabLst>
              <a:defRPr/>
            </a:pPr>
            <a:r>
              <a:rPr lang="en-US" altLang="en-US" sz="2800" dirty="0">
                <a:latin typeface="Arial" charset="0"/>
                <a:ea typeface="+mn-ea"/>
                <a:cs typeface="Arial" charset="0"/>
              </a:rPr>
              <a:t>Text box 3  16 inches wide ½ inch from right edge</a:t>
            </a:r>
          </a:p>
          <a:p>
            <a:pPr marL="0" indent="0" algn="just" eaLnBrk="1" hangingPunct="1">
              <a:defRPr/>
            </a:pPr>
            <a:endParaRPr lang="en-US" altLang="en-US" sz="3200" dirty="0">
              <a:cs typeface="Arial" panose="020B0604020202020204" pitchFamily="34" charset="0"/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r>
              <a:rPr lang="en-US" altLang="en-US" sz="3200" b="1" cap="small" dirty="0">
                <a:latin typeface="Arial" charset="0"/>
                <a:ea typeface="+mn-ea"/>
                <a:cs typeface="Arial" charset="0"/>
              </a:rPr>
              <a:t>Headers in Bold Arial 32 </a:t>
            </a:r>
            <a:r>
              <a:rPr lang="en-US" altLang="en-US" sz="3200" b="1" cap="small" dirty="0" err="1">
                <a:latin typeface="Arial" charset="0"/>
                <a:ea typeface="+mn-ea"/>
                <a:cs typeface="Arial" charset="0"/>
              </a:rPr>
              <a:t>pt</a:t>
            </a:r>
            <a:r>
              <a:rPr lang="en-US" altLang="en-US" sz="3200" b="1" cap="small" dirty="0">
                <a:latin typeface="Arial" charset="0"/>
                <a:ea typeface="+mn-ea"/>
                <a:cs typeface="Arial" charset="0"/>
              </a:rPr>
              <a:t> font Small Caps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endParaRPr lang="en-US" altLang="en-US" sz="3200" dirty="0">
              <a:cs typeface="Arial" panose="020B0604020202020204" pitchFamily="34" charset="0"/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r>
              <a:rPr lang="en-US" altLang="en-US" sz="2800" dirty="0">
                <a:cs typeface="Arial" panose="020B0604020202020204" pitchFamily="34" charset="0"/>
              </a:rPr>
              <a:t>Body text in Arial 28 point font, upper and lower case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endParaRPr lang="en-US" altLang="en-US" sz="2800" dirty="0">
              <a:cs typeface="Arial" panose="020B0604020202020204" pitchFamily="34" charset="0"/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r>
              <a:rPr lang="en-US" altLang="en-US" sz="2800" dirty="0">
                <a:cs typeface="Arial" panose="020B0604020202020204" pitchFamily="34" charset="0"/>
              </a:rPr>
              <a:t>All text fully justified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altLang="en-US" sz="3200" dirty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20000"/>
              </a:spcBef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r>
              <a:rPr lang="en-US" altLang="en-US" sz="2800" dirty="0">
                <a:cs typeface="Arial" panose="020B0604020202020204" pitchFamily="34" charset="0"/>
              </a:rPr>
              <a:t>Figures, tables and other graphics should be inserted within the confines of the text box areas shown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altLang="en-US" sz="3200" dirty="0"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en-US" sz="2800" dirty="0">
                <a:cs typeface="Arial" panose="020B0604020202020204" pitchFamily="34" charset="0"/>
              </a:rPr>
              <a:t>POSTER SUBMISSION for REVIEW:</a:t>
            </a:r>
          </a:p>
          <a:p>
            <a:pPr eaLnBrk="1" hangingPunct="1">
              <a:buFont typeface="Calibri" panose="020F0502020204030204" pitchFamily="34" charset="0"/>
              <a:buAutoNum type="arabicPeriod"/>
              <a:defRPr/>
            </a:pPr>
            <a:r>
              <a:rPr lang="en-US" altLang="en-US" sz="2800" dirty="0">
                <a:cs typeface="Arial" panose="020B0604020202020204" pitchFamily="34" charset="0"/>
              </a:rPr>
              <a:t>Save as a PDF</a:t>
            </a:r>
          </a:p>
          <a:p>
            <a:pPr eaLnBrk="1" hangingPunct="1">
              <a:buFont typeface="Calibri" panose="020F0502020204030204" pitchFamily="34" charset="0"/>
              <a:buAutoNum type="arabicPeriod"/>
              <a:defRPr/>
            </a:pPr>
            <a:r>
              <a:rPr lang="en-US" altLang="en-US" sz="2800" dirty="0">
                <a:cs typeface="Arial" panose="020B0604020202020204" pitchFamily="34" charset="0"/>
              </a:rPr>
              <a:t>Make sure that the PDF file size does not exceed 15 MB</a:t>
            </a:r>
          </a:p>
          <a:p>
            <a:pPr eaLnBrk="1" hangingPunct="1">
              <a:buFont typeface="Calibri" panose="020F0502020204030204" pitchFamily="34" charset="0"/>
              <a:buAutoNum type="arabicPeriod"/>
              <a:defRPr/>
            </a:pPr>
            <a:r>
              <a:rPr lang="en-US" altLang="en-US" sz="2800" dirty="0">
                <a:cs typeface="Arial" panose="020B0604020202020204" pitchFamily="34" charset="0"/>
              </a:rPr>
              <a:t>Submit the posters through the SCOPE conference website</a:t>
            </a:r>
          </a:p>
          <a:p>
            <a:pPr eaLnBrk="1" hangingPunct="1">
              <a:buFont typeface="Calibri" panose="020F0502020204030204" pitchFamily="34" charset="0"/>
              <a:buAutoNum type="arabicPeriod"/>
              <a:defRPr/>
            </a:pPr>
            <a:r>
              <a:rPr lang="en-US" altLang="en-US" sz="2800" dirty="0">
                <a:cs typeface="Arial" panose="020B0604020202020204" pitchFamily="34" charset="0"/>
              </a:rPr>
              <a:t>Posters must be submitted by June 15, 2025</a:t>
            </a:r>
          </a:p>
          <a:p>
            <a:pPr eaLnBrk="1" hangingPunct="1">
              <a:buFont typeface="Calibri" panose="020F0502020204030204" pitchFamily="34" charset="0"/>
              <a:buAutoNum type="arabicPeriod"/>
              <a:defRPr/>
            </a:pPr>
            <a:r>
              <a:rPr lang="en-US" altLang="en-US" sz="2800" dirty="0">
                <a:cs typeface="Arial" panose="020B0604020202020204" pitchFamily="34" charset="0"/>
              </a:rPr>
              <a:t>Authors will be notified by September 30</a:t>
            </a:r>
            <a:r>
              <a:rPr lang="en-US" altLang="en-US" sz="2800">
                <a:cs typeface="Arial" panose="020B0604020202020204" pitchFamily="34" charset="0"/>
              </a:rPr>
              <a:t>, 2025</a:t>
            </a:r>
            <a:endParaRPr lang="en-US" altLang="en-US" sz="2800" dirty="0">
              <a:cs typeface="Arial" panose="020B0604020202020204" pitchFamily="34" charset="0"/>
            </a:endParaRPr>
          </a:p>
          <a:p>
            <a:pPr eaLnBrk="1" hangingPunct="1">
              <a:buFont typeface="Calibri" panose="020F0502020204030204" pitchFamily="34" charset="0"/>
              <a:buAutoNum type="arabicPeriod"/>
              <a:defRPr/>
            </a:pPr>
            <a:r>
              <a:rPr lang="en-US" altLang="en-US" sz="2800" dirty="0">
                <a:cs typeface="Arial" panose="020B0604020202020204" pitchFamily="34" charset="0"/>
              </a:rPr>
              <a:t>You may submit a poster even if you did not submit an abstract for the first Call for paper</a:t>
            </a:r>
          </a:p>
          <a:p>
            <a:pPr eaLnBrk="1" hangingPunct="1">
              <a:buFont typeface="Calibri" panose="020F0502020204030204" pitchFamily="34" charset="0"/>
              <a:buAutoNum type="arabicPeriod"/>
              <a:defRPr/>
            </a:pPr>
            <a:r>
              <a:rPr lang="en-US" altLang="en-US" sz="2800" dirty="0">
                <a:cs typeface="Arial" panose="020B0604020202020204" pitchFamily="34" charset="0"/>
              </a:rPr>
              <a:t>If a poster is accepted, a presenter must be registered</a:t>
            </a:r>
            <a:r>
              <a:rPr lang="en-US" altLang="en-US" sz="2800" dirty="0"/>
              <a:t> to prevent the poster and abstract from being withdrawn from the conference.</a:t>
            </a:r>
            <a:r>
              <a:rPr lang="en-US" altLang="en-US" sz="2800" dirty="0">
                <a:cs typeface="Arial" panose="020B0604020202020204" pitchFamily="34" charset="0"/>
              </a:rPr>
              <a:t> </a:t>
            </a:r>
          </a:p>
          <a:p>
            <a:pPr marL="0" indent="0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altLang="en-US" sz="2800" dirty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altLang="en-US" sz="3200" dirty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en-US" sz="3200" b="1" dirty="0">
                <a:cs typeface="Arial" panose="020B0604020202020204" pitchFamily="34" charset="0"/>
              </a:rPr>
              <a:t>REFERENCES</a:t>
            </a:r>
          </a:p>
          <a:p>
            <a:pPr marL="0" indent="0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altLang="en-US" sz="3200" dirty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altLang="en-US" sz="3200" dirty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20000"/>
              </a:spcBef>
              <a:defRPr/>
            </a:pPr>
            <a:r>
              <a:rPr lang="en-US" altLang="en-US" sz="3200" b="1" dirty="0">
                <a:cs typeface="Arial" panose="020B0604020202020204" pitchFamily="34" charset="0"/>
              </a:rPr>
              <a:t>ACKNOWLEDGMENTS</a:t>
            </a:r>
          </a:p>
          <a:p>
            <a:pPr marL="0" indent="0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en-US" sz="2800" dirty="0">
                <a:cs typeface="Arial" panose="020B0604020202020204" pitchFamily="34" charset="0"/>
              </a:rPr>
              <a:t>Acknowledge any source(s) of funding, collaborative group, lab, or company. </a:t>
            </a:r>
          </a:p>
          <a:p>
            <a:pPr marL="0" indent="0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altLang="en-US" sz="3200" dirty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altLang="en-US" sz="3200" dirty="0">
              <a:cs typeface="Arial" panose="020B0604020202020204" pitchFamily="34" charset="0"/>
            </a:endParaRPr>
          </a:p>
        </p:txBody>
      </p:sp>
      <p:sp>
        <p:nvSpPr>
          <p:cNvPr id="17" name="Content Placeholder 6">
            <a:extLst>
              <a:ext uri="{FF2B5EF4-FFF2-40B4-BE49-F238E27FC236}">
                <a16:creationId xmlns:a16="http://schemas.microsoft.com/office/drawing/2014/main" id="{B450BB8D-ED35-4875-AD08-1FA6E51698C8}"/>
              </a:ext>
            </a:extLst>
          </p:cNvPr>
          <p:cNvSpPr txBox="1">
            <a:spLocks/>
          </p:cNvSpPr>
          <p:nvPr/>
        </p:nvSpPr>
        <p:spPr>
          <a:xfrm>
            <a:off x="15609541" y="15051994"/>
            <a:ext cx="12801600" cy="14589805"/>
          </a:xfrm>
          <a:prstGeom prst="rect">
            <a:avLst/>
          </a:prstGeom>
          <a:noFill/>
          <a:ln>
            <a:solidFill>
              <a:schemeClr val="accent1">
                <a:alpha val="10000"/>
              </a:schemeClr>
            </a:solidFill>
          </a:ln>
        </p:spPr>
        <p:txBody>
          <a:bodyPr lIns="438912" tIns="219456" rIns="438912" bIns="219456"/>
          <a:lstStyle/>
          <a:p>
            <a:pPr marL="1645920" indent="-1645920" eaLnBrk="1" hangingPunct="1">
              <a:buFont typeface="Arial" pitchFamily="34" charset="0"/>
              <a:buNone/>
              <a:defRPr/>
            </a:pPr>
            <a:r>
              <a:rPr lang="en-US" sz="2800" dirty="0">
                <a:latin typeface="Arial" charset="0"/>
                <a:ea typeface="+mn-ea"/>
                <a:cs typeface="Arial" charset="0"/>
              </a:rPr>
              <a:t>Text box 2 centered on poster</a:t>
            </a:r>
          </a:p>
          <a:p>
            <a:pPr algn="just" eaLnBrk="1" hangingPunct="1">
              <a:buFont typeface="Arial" charset="0"/>
              <a:buNone/>
              <a:defRPr/>
            </a:pPr>
            <a:endParaRPr lang="en-US" sz="3200" b="1" cap="small" dirty="0">
              <a:latin typeface="Arial" charset="0"/>
              <a:ea typeface="+mn-ea"/>
              <a:cs typeface="Arial" charset="0"/>
            </a:endParaRPr>
          </a:p>
          <a:p>
            <a:pPr algn="just" eaLnBrk="1" hangingPunct="1">
              <a:buFont typeface="Arial" charset="0"/>
              <a:buNone/>
              <a:defRPr/>
            </a:pPr>
            <a:r>
              <a:rPr lang="en-US" sz="3200" b="1" cap="small" dirty="0">
                <a:latin typeface="Arial" charset="0"/>
                <a:ea typeface="+mn-ea"/>
                <a:cs typeface="Arial" charset="0"/>
              </a:rPr>
              <a:t>Headers in bold Arial 32 pt Font Small Caps</a:t>
            </a:r>
          </a:p>
          <a:p>
            <a:pPr algn="just" eaLnBrk="1" hangingPunct="1">
              <a:buFont typeface="Arial" charset="0"/>
              <a:buNone/>
              <a:defRPr/>
            </a:pPr>
            <a:endParaRPr lang="en-US" sz="32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r>
              <a:rPr lang="en-US" sz="2800" dirty="0">
                <a:latin typeface="Arial" charset="0"/>
                <a:ea typeface="+mn-ea"/>
                <a:cs typeface="Arial" charset="0"/>
              </a:rPr>
              <a:t>Body text in Arial 28 point font, upper and lower case</a:t>
            </a: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r>
              <a:rPr lang="en-US" sz="2800" dirty="0">
                <a:latin typeface="Arial" charset="0"/>
                <a:ea typeface="+mn-ea"/>
                <a:cs typeface="Arial" charset="0"/>
              </a:rPr>
              <a:t>All text fully justified</a:t>
            </a: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tabLst>
                <a:tab pos="1731963" algn="l"/>
              </a:tabLst>
              <a:defRPr/>
            </a:pPr>
            <a:r>
              <a:rPr lang="en-US" sz="2800" dirty="0">
                <a:latin typeface="Arial" charset="0"/>
                <a:ea typeface="+mn-ea"/>
                <a:cs typeface="Arial" charset="0"/>
              </a:rPr>
              <a:t>Figures, tables and other graphics should be inserted within the confines of the text box areas shown</a:t>
            </a: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90D98671-A3E2-4C9C-A193-91CE024CF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46157" y="251257"/>
            <a:ext cx="11734800" cy="2647280"/>
          </a:xfrm>
          <a:prstGeom prst="rect">
            <a:avLst/>
          </a:prstGeom>
          <a:ln>
            <a:solidFill>
              <a:srgbClr val="92D050"/>
            </a:solidFill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lnSpc>
                <a:spcPct val="97000"/>
              </a:lnSpc>
              <a:spcBef>
                <a:spcPts val="3013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 sz="121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ct val="97000"/>
              </a:lnSpc>
              <a:spcBef>
                <a:spcPts val="2600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defRPr sz="10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ct val="97000"/>
              </a:lnSpc>
              <a:spcBef>
                <a:spcPts val="225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 sz="9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7000"/>
              </a:lnSpc>
              <a:spcBef>
                <a:spcPts val="1863"/>
              </a:spcBef>
              <a:buClr>
                <a:srgbClr val="000000"/>
              </a:buClr>
              <a:buSzPct val="100000"/>
              <a:buFont typeface="Arial" pitchFamily="34" charset="0"/>
              <a:buChar char="–"/>
              <a:defRPr sz="75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7000"/>
              </a:lnSpc>
              <a:spcBef>
                <a:spcPts val="1863"/>
              </a:spcBef>
              <a:buClr>
                <a:srgbClr val="000000"/>
              </a:buClr>
              <a:buSzPct val="100000"/>
              <a:buFont typeface="Arial" pitchFamily="34" charset="0"/>
              <a:buChar char="»"/>
              <a:defRPr sz="75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7000"/>
              </a:lnSpc>
              <a:spcBef>
                <a:spcPts val="186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»"/>
              <a:defRPr sz="75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7000"/>
              </a:lnSpc>
              <a:spcBef>
                <a:spcPts val="186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»"/>
              <a:defRPr sz="75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7000"/>
              </a:lnSpc>
              <a:spcBef>
                <a:spcPts val="186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»"/>
              <a:defRPr sz="75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7000"/>
              </a:lnSpc>
              <a:spcBef>
                <a:spcPts val="186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»"/>
              <a:defRPr sz="75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5400" dirty="0">
                <a:solidFill>
                  <a:schemeClr val="tx1"/>
                </a:solidFill>
              </a:rPr>
              <a:t>University, Lab, Company Logo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782123E-0085-4288-9295-DE860FA8D7C0}"/>
              </a:ext>
            </a:extLst>
          </p:cNvPr>
          <p:cNvGrpSpPr/>
          <p:nvPr/>
        </p:nvGrpSpPr>
        <p:grpSpPr>
          <a:xfrm>
            <a:off x="375556" y="300132"/>
            <a:ext cx="11767457" cy="2595789"/>
            <a:chOff x="375556" y="300132"/>
            <a:chExt cx="11767457" cy="2595789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0352BB2F-2C2A-4B02-B7CD-D3B7EED2230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97" t="26461" r="22569" b="33097"/>
            <a:stretch/>
          </p:blipFill>
          <p:spPr>
            <a:xfrm>
              <a:off x="375556" y="300132"/>
              <a:ext cx="11767457" cy="2595789"/>
            </a:xfrm>
            <a:prstGeom prst="rect">
              <a:avLst/>
            </a:prstGeom>
            <a:ln>
              <a:solidFill>
                <a:srgbClr val="92D050"/>
              </a:solidFill>
            </a:ln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6D991F33-3735-47B6-8178-F28392BBEC0C}"/>
                </a:ext>
              </a:extLst>
            </p:cNvPr>
            <p:cNvSpPr txBox="1"/>
            <p:nvPr/>
          </p:nvSpPr>
          <p:spPr>
            <a:xfrm>
              <a:off x="2193925" y="2332261"/>
              <a:ext cx="96461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FFC000"/>
                  </a:solidFill>
                </a:rPr>
                <a:t>November 2-6, 2025	KFUPM, Dhahran, Saudi Arabia</a:t>
              </a:r>
            </a:p>
          </p:txBody>
        </p:sp>
        <p:pic>
          <p:nvPicPr>
            <p:cNvPr id="7" name="Graphic 6" descr="Daily calendar with solid fill">
              <a:extLst>
                <a:ext uri="{FF2B5EF4-FFF2-40B4-BE49-F238E27FC236}">
                  <a16:creationId xmlns:a16="http://schemas.microsoft.com/office/drawing/2014/main" id="{4B39C644-A7DE-47AF-88AF-656B10A906D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662992" y="2332260"/>
              <a:ext cx="523221" cy="523221"/>
            </a:xfrm>
            <a:prstGeom prst="rect">
              <a:avLst/>
            </a:prstGeom>
          </p:spPr>
        </p:pic>
        <p:pic>
          <p:nvPicPr>
            <p:cNvPr id="9" name="Graphic 8" descr="Marker with solid fill">
              <a:extLst>
                <a:ext uri="{FF2B5EF4-FFF2-40B4-BE49-F238E27FC236}">
                  <a16:creationId xmlns:a16="http://schemas.microsoft.com/office/drawing/2014/main" id="{BFF3D7EC-4772-45C4-A098-F1EC0E418BE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008516" y="2291821"/>
              <a:ext cx="560856" cy="56085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390</Words>
  <Application>Microsoft Office PowerPoint</Application>
  <PresentationFormat>Custom</PresentationFormat>
  <Paragraphs>106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Title of Poster Arial 72 pt Centered on Poster, Small Caps</vt:lpstr>
    </vt:vector>
  </TitlesOfParts>
  <Manager/>
  <Company>University of Wisconsin-Madison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MSEC 2020 - Poster Template</dc:title>
  <dc:subject/>
  <dc:creator>MSEC</dc:creator>
  <cp:keywords/>
  <dc:description/>
  <cp:lastModifiedBy>Husam Wael Ahmad Khalefih</cp:lastModifiedBy>
  <cp:revision>87</cp:revision>
  <dcterms:created xsi:type="dcterms:W3CDTF">2008-05-30T19:02:25Z</dcterms:created>
  <dcterms:modified xsi:type="dcterms:W3CDTF">2025-02-25T07:49:08Z</dcterms:modified>
  <cp:category/>
</cp:coreProperties>
</file>